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003366"/>
                </a:solidFill>
              </a:defRPr>
            </a:pPr>
            <a:r>
              <a:t>市场营销实战课程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666666"/>
                </a:solidFill>
              </a:defRPr>
            </a:pPr>
            <a:r>
              <a:t>第一课：营销到底是干什么？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思考题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1. 你负责的产品属于哪一类？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2. 你的营销重点应该是什么？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3. 你的团队营销六大作用做得如何？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下一课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第二课：市场部的四大职能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- 产品市场</a:t>
            </a:r>
          </a:p>
          <a:p>
            <a:pPr>
              <a:spcAft>
                <a:spcPts val="1200"/>
              </a:spcAft>
              <a:defRPr sz="2000"/>
            </a:pPr>
            <a:r>
              <a:t>- 市场开发</a:t>
            </a:r>
          </a:p>
          <a:p>
            <a:pPr>
              <a:spcAft>
                <a:spcPts val="1200"/>
              </a:spcAft>
              <a:defRPr sz="2000"/>
            </a:pPr>
            <a:r>
              <a:t>- 市场宣传</a:t>
            </a:r>
          </a:p>
          <a:p>
            <a:pPr>
              <a:spcAft>
                <a:spcPts val="1200"/>
              </a:spcAft>
              <a:defRPr sz="2000"/>
            </a:pPr>
            <a:r>
              <a:t>- 销售支持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003366"/>
                </a:solidFill>
              </a:defRPr>
            </a:pPr>
            <a:r>
              <a:t>谢谢！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666666"/>
                </a:solidFill>
              </a:defRPr>
            </a:pPr>
            <a:r>
              <a:t>欢迎继续学习《市场营销实战课程》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先问一个问题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营销是干什么的？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A. 卖东西</a:t>
            </a:r>
          </a:p>
          <a:p>
            <a:pPr>
              <a:spcAft>
                <a:spcPts val="1200"/>
              </a:spcAft>
              <a:defRPr sz="2000"/>
            </a:pPr>
            <a:r>
              <a:t>B. 做广告</a:t>
            </a:r>
          </a:p>
          <a:p>
            <a:pPr>
              <a:spcAft>
                <a:spcPts val="1200"/>
              </a:spcAft>
              <a:defRPr sz="2000"/>
            </a:pPr>
            <a:r>
              <a:t>C. 搞活动</a:t>
            </a:r>
          </a:p>
          <a:p>
            <a:pPr>
              <a:spcAft>
                <a:spcPts val="1200"/>
              </a:spcAft>
              <a:defRPr sz="2000"/>
            </a:pPr>
            <a:r>
              <a:t>D. 以上都不对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营销的本质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营销有三件事要做：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1. 发现机会 - 找到目标客户</a:t>
            </a:r>
          </a:p>
          <a:p>
            <a:pPr>
              <a:spcAft>
                <a:spcPts val="1200"/>
              </a:spcAft>
              <a:defRPr sz="2000"/>
            </a:pPr>
            <a:r>
              <a:t>2. 创造价值 - 让客户选择你</a:t>
            </a:r>
          </a:p>
          <a:p>
            <a:pPr>
              <a:spcAft>
                <a:spcPts val="1200"/>
              </a:spcAft>
              <a:defRPr sz="2000"/>
            </a:pPr>
            <a:r>
              <a:t>3. 盈利 - 可持续发展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核心观点：营销不是卖产品，而是解决问题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一个真实的故事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某云主机公司的两种说法：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说法A：我们的云主机有4核8G、SSD存储、10M带宽</a:t>
            </a:r>
          </a:p>
          <a:p>
            <a:pPr>
              <a:spcAft>
                <a:spcPts val="1200"/>
              </a:spcAft>
              <a:defRPr sz="2000"/>
            </a:pPr>
            <a:r>
              <a:t>结果：客户没感觉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说法B：用我们的云主机，一年省10万IT成本</a:t>
            </a:r>
          </a:p>
          <a:p>
            <a:pPr>
              <a:spcAft>
                <a:spcPts val="1200"/>
              </a:spcAft>
              <a:defRPr sz="2000"/>
            </a:pPr>
            <a:r>
              <a:t>结果：客户听进去了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不同产品，不同营销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188720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产品类型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购买决策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营销重点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工业品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理性、反复对比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技术、案例、ROI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耐用消费品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相对理性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品牌、服务、性价比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快速消费品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感性冲动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渠道、促销、曝光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服务业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口碑体验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服务、推荐、口碑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天翼云的营销逻辑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对企业客户：工业品逻辑</a:t>
            </a:r>
          </a:p>
          <a:p>
            <a:pPr>
              <a:spcAft>
                <a:spcPts val="1200"/>
              </a:spcAft>
              <a:defRPr sz="2000"/>
            </a:pPr>
            <a:r>
              <a:t>- 技术、案例、ROI、合规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对个人用户：耐用消费品逻辑</a:t>
            </a:r>
          </a:p>
          <a:p>
            <a:pPr>
              <a:spcAft>
                <a:spcPts val="1200"/>
              </a:spcAft>
              <a:defRPr sz="2000"/>
            </a:pPr>
            <a:r>
              <a:t>- 品牌、体验、性价比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关键：同一产品，不同客户，不同策略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营销有什么用？（1/2）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作用一：时空组合</a:t>
            </a:r>
          </a:p>
          <a:p>
            <a:pPr>
              <a:spcAft>
                <a:spcPts val="1200"/>
              </a:spcAft>
              <a:defRPr sz="2000"/>
            </a:pPr>
            <a:r>
              <a:t>- 市场部 = 空军（空中轰炸）</a:t>
            </a:r>
          </a:p>
          <a:p>
            <a:pPr>
              <a:spcAft>
                <a:spcPts val="1200"/>
              </a:spcAft>
              <a:defRPr sz="2000"/>
            </a:pPr>
            <a:r>
              <a:t>- 销售部 = 陆军（地面推进）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作用二：搬弄是非</a:t>
            </a:r>
          </a:p>
          <a:p>
            <a:pPr>
              <a:spcAft>
                <a:spcPts val="1200"/>
              </a:spcAft>
              <a:defRPr sz="2000"/>
            </a:pPr>
            <a:r>
              <a:t>- 一线信息 -&gt; 产品部门</a:t>
            </a:r>
          </a:p>
          <a:p>
            <a:pPr>
              <a:spcAft>
                <a:spcPts val="1200"/>
              </a:spcAft>
              <a:defRPr sz="2000"/>
            </a:pPr>
            <a:r>
              <a:t>- 产品优势 -&gt; 一线销售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营销有什么用？（2/2）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作用三：战略牵引</a:t>
            </a:r>
          </a:p>
          <a:p>
            <a:pPr>
              <a:spcAft>
                <a:spcPts val="1200"/>
              </a:spcAft>
              <a:defRPr sz="2000"/>
            </a:pPr>
            <a:r>
              <a:t>- 哪些产品重点推？哪些市场重点打？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作用四：激发需求</a:t>
            </a:r>
          </a:p>
          <a:p>
            <a:pPr>
              <a:spcAft>
                <a:spcPts val="1200"/>
              </a:spcAft>
              <a:defRPr sz="2000"/>
            </a:pPr>
            <a:r>
              <a:t>- 让客户从不知道变成购买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作用五：开拓新市场</a:t>
            </a:r>
          </a:p>
          <a:p>
            <a:pPr>
              <a:spcAft>
                <a:spcPts val="1200"/>
              </a:spcAft>
              <a:defRPr sz="2000"/>
            </a:pPr>
            <a:r>
              <a:t>- 新客户、新场景、新区域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作用六：团队管控</a:t>
            </a:r>
          </a:p>
          <a:p>
            <a:pPr>
              <a:spcAft>
                <a:spcPts val="1200"/>
              </a:spcAft>
              <a:defRPr sz="2000"/>
            </a:pPr>
            <a:r>
              <a:t>- 定指标、做计划、做检查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本课小结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1. 营销本质</a:t>
            </a:r>
          </a:p>
          <a:p>
            <a:pPr>
              <a:spcAft>
                <a:spcPts val="1200"/>
              </a:spcAft>
              <a:defRPr sz="2000"/>
            </a:pPr>
            <a:r>
              <a:t>   发现机会、创造价值、盈利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2. 四大类产品</a:t>
            </a:r>
          </a:p>
          <a:p>
            <a:pPr>
              <a:spcAft>
                <a:spcPts val="1200"/>
              </a:spcAft>
              <a:defRPr sz="2000"/>
            </a:pPr>
            <a:r>
              <a:t>   工业品理性、快消品感性</a:t>
            </a:r>
          </a:p>
          <a:p>
            <a:pPr>
              <a:spcAft>
                <a:spcPts val="1200"/>
              </a:spcAft>
              <a:defRPr sz="2000"/>
            </a:pPr>
          </a:p>
          <a:p>
            <a:pPr>
              <a:spcAft>
                <a:spcPts val="1200"/>
              </a:spcAft>
              <a:defRPr sz="2000"/>
            </a:pPr>
            <a:r>
              <a:t>3. 六大作用</a:t>
            </a:r>
          </a:p>
          <a:p>
            <a:pPr>
              <a:spcAft>
                <a:spcPts val="1200"/>
              </a:spcAft>
              <a:defRPr sz="2000"/>
            </a:pPr>
            <a:r>
              <a:t>   时空组合、搬弄是非、战略牵引、</a:t>
            </a:r>
          </a:p>
          <a:p>
            <a:pPr>
              <a:spcAft>
                <a:spcPts val="1200"/>
              </a:spcAft>
              <a:defRPr sz="2000"/>
            </a:pPr>
            <a:r>
              <a:t>   激发需求、开拓市场、团队管控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